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72" r:id="rId12"/>
    <p:sldId id="266" r:id="rId13"/>
    <p:sldId id="271" r:id="rId14"/>
    <p:sldId id="268" r:id="rId15"/>
    <p:sldId id="269" r:id="rId16"/>
    <p:sldId id="270"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011" autoAdjust="0"/>
    <p:restoredTop sz="94660"/>
  </p:normalViewPr>
  <p:slideViewPr>
    <p:cSldViewPr snapToGrid="0" snapToObjects="1">
      <p:cViewPr>
        <p:scale>
          <a:sx n="62" d="100"/>
          <a:sy n="62" d="100"/>
        </p:scale>
        <p:origin x="-620"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32E62A-32F2-2C4C-B914-6FC38C6D40BC}" type="datetimeFigureOut">
              <a:rPr lang="en-US" smtClean="0"/>
              <a:t>9/22/2014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1DD6A7-53D3-0A43-84C6-A0173ACE1F68}" type="slidenum">
              <a:rPr lang="en-US" smtClean="0"/>
              <a:t>‹#›</a:t>
            </a:fld>
            <a:endParaRPr lang="en-US"/>
          </a:p>
        </p:txBody>
      </p:sp>
    </p:spTree>
    <p:extLst>
      <p:ext uri="{BB962C8B-B14F-4D97-AF65-F5344CB8AC3E}">
        <p14:creationId xmlns:p14="http://schemas.microsoft.com/office/powerpoint/2010/main" val="1859921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1DD6A7-53D3-0A43-84C6-A0173ACE1F68}" type="slidenum">
              <a:rPr lang="en-US" smtClean="0"/>
              <a:t>1</a:t>
            </a:fld>
            <a:endParaRPr lang="en-US"/>
          </a:p>
        </p:txBody>
      </p:sp>
    </p:spTree>
    <p:extLst>
      <p:ext uri="{BB962C8B-B14F-4D97-AF65-F5344CB8AC3E}">
        <p14:creationId xmlns:p14="http://schemas.microsoft.com/office/powerpoint/2010/main" val="954420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There are single varietal expressions of Cabernet that count among South Africa’s very best wines but it is also frequently blended with Merlot and the other traditional Bordeaux varieties, Cabernet Franc, Petit Verdot and Malbec, according to the well-established template of that region (or with Shiraz according to the Australian model).</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1DD6A7-53D3-0A43-84C6-A0173ACE1F68}" type="slidenum">
              <a:rPr lang="en-US" smtClean="0"/>
              <a:t>10</a:t>
            </a:fld>
            <a:endParaRPr lang="en-US"/>
          </a:p>
        </p:txBody>
      </p:sp>
    </p:spTree>
    <p:extLst>
      <p:ext uri="{BB962C8B-B14F-4D97-AF65-F5344CB8AC3E}">
        <p14:creationId xmlns:p14="http://schemas.microsoft.com/office/powerpoint/2010/main" val="1163039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South African producers are adept at achieving balance in their wines and there is plenty of pure</a:t>
            </a:r>
            <a:r>
              <a:rPr lang="en-US" smtClean="0"/>
              <a:t>, clean fruit on display.</a:t>
            </a:r>
            <a:endParaRPr lang="en-US"/>
          </a:p>
        </p:txBody>
      </p:sp>
      <p:sp>
        <p:nvSpPr>
          <p:cNvPr id="4" name="Slide Number Placeholder 3"/>
          <p:cNvSpPr>
            <a:spLocks noGrp="1"/>
          </p:cNvSpPr>
          <p:nvPr>
            <p:ph type="sldNum" sz="quarter" idx="10"/>
          </p:nvPr>
        </p:nvSpPr>
        <p:spPr/>
        <p:txBody>
          <a:bodyPr/>
          <a:lstStyle/>
          <a:p>
            <a:fld id="{771DD6A7-53D3-0A43-84C6-A0173ACE1F68}" type="slidenum">
              <a:rPr lang="en-US" smtClean="0"/>
              <a:t>11</a:t>
            </a:fld>
            <a:endParaRPr lang="en-US"/>
          </a:p>
        </p:txBody>
      </p:sp>
    </p:spTree>
    <p:extLst>
      <p:ext uri="{BB962C8B-B14F-4D97-AF65-F5344CB8AC3E}">
        <p14:creationId xmlns:p14="http://schemas.microsoft.com/office/powerpoint/2010/main" val="3950684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Rich, smooth and complex, Cabernet’s flavour profile encompasses black cherry, black currant, blackberry and ripe plum, with nuances that can include cassis, cedar, black pepper, tobacco, liquorice, vanilla or violet, and spiciness from the oak.</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1DD6A7-53D3-0A43-84C6-A0173ACE1F68}" type="slidenum">
              <a:rPr lang="en-US" smtClean="0"/>
              <a:t>12</a:t>
            </a:fld>
            <a:endParaRPr lang="en-US"/>
          </a:p>
        </p:txBody>
      </p:sp>
    </p:spTree>
    <p:extLst>
      <p:ext uri="{BB962C8B-B14F-4D97-AF65-F5344CB8AC3E}">
        <p14:creationId xmlns:p14="http://schemas.microsoft.com/office/powerpoint/2010/main" val="3486096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In South Africa, an extensive range of clones produces a broad range of characteristics such as berry, eucalyptus and even mint from newer clones. Wines from older clones may be more herbaceous in character.</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1DD6A7-53D3-0A43-84C6-A0173ACE1F68}" type="slidenum">
              <a:rPr lang="en-US" smtClean="0"/>
              <a:t>13</a:t>
            </a:fld>
            <a:endParaRPr lang="en-US"/>
          </a:p>
        </p:txBody>
      </p:sp>
    </p:spTree>
    <p:extLst>
      <p:ext uri="{BB962C8B-B14F-4D97-AF65-F5344CB8AC3E}">
        <p14:creationId xmlns:p14="http://schemas.microsoft.com/office/powerpoint/2010/main" val="3241235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Full-bodied Cabernet pairs well with meaty dishes, from roast beef or boeuf bourguignon to venison casseroles and oxtail stew.</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1DD6A7-53D3-0A43-84C6-A0173ACE1F68}" type="slidenum">
              <a:rPr lang="en-US" smtClean="0"/>
              <a:t>14</a:t>
            </a:fld>
            <a:endParaRPr lang="en-US"/>
          </a:p>
        </p:txBody>
      </p:sp>
    </p:spTree>
    <p:extLst>
      <p:ext uri="{BB962C8B-B14F-4D97-AF65-F5344CB8AC3E}">
        <p14:creationId xmlns:p14="http://schemas.microsoft.com/office/powerpoint/2010/main" val="4015511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Cabernet Sauvignon originated from a spontaneous cross between Cabernet Franc and Sauvignon Blanc, a fact that was only established in 1997, even though this noble variety has been cultivated in France for centuries.</a:t>
            </a:r>
            <a:r>
              <a:rPr lang="en-GB" dirty="0" smtClean="0">
                <a:effectLst/>
              </a:rPr>
              <a:t> </a:t>
            </a:r>
            <a:endParaRPr lang="en-US" dirty="0"/>
          </a:p>
        </p:txBody>
      </p:sp>
      <p:sp>
        <p:nvSpPr>
          <p:cNvPr id="4" name="Slide Number Placeholder 3"/>
          <p:cNvSpPr>
            <a:spLocks noGrp="1"/>
          </p:cNvSpPr>
          <p:nvPr>
            <p:ph type="sldNum" sz="quarter" idx="10"/>
          </p:nvPr>
        </p:nvSpPr>
        <p:spPr/>
        <p:txBody>
          <a:bodyPr/>
          <a:lstStyle/>
          <a:p>
            <a:fld id="{771DD6A7-53D3-0A43-84C6-A0173ACE1F68}" type="slidenum">
              <a:rPr lang="en-US" smtClean="0"/>
              <a:t>2</a:t>
            </a:fld>
            <a:endParaRPr lang="en-US"/>
          </a:p>
        </p:txBody>
      </p:sp>
    </p:spTree>
    <p:extLst>
      <p:ext uri="{BB962C8B-B14F-4D97-AF65-F5344CB8AC3E}">
        <p14:creationId xmlns:p14="http://schemas.microsoft.com/office/powerpoint/2010/main" val="3022153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In Bordeaux, Cabernet is the principle component in the famous wines of the Médoc.</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1DD6A7-53D3-0A43-84C6-A0173ACE1F68}" type="slidenum">
              <a:rPr lang="en-US" smtClean="0"/>
              <a:t>3</a:t>
            </a:fld>
            <a:endParaRPr lang="en-US"/>
          </a:p>
        </p:txBody>
      </p:sp>
    </p:spTree>
    <p:extLst>
      <p:ext uri="{BB962C8B-B14F-4D97-AF65-F5344CB8AC3E}">
        <p14:creationId xmlns:p14="http://schemas.microsoft.com/office/powerpoint/2010/main" val="1507399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Cabernet Sauvignon is now found all over the world, including in South Africa.</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1DD6A7-53D3-0A43-84C6-A0173ACE1F68}" type="slidenum">
              <a:rPr lang="en-US" smtClean="0"/>
              <a:t>4</a:t>
            </a:fld>
            <a:endParaRPr lang="en-US"/>
          </a:p>
        </p:txBody>
      </p:sp>
    </p:spTree>
    <p:extLst>
      <p:ext uri="{BB962C8B-B14F-4D97-AF65-F5344CB8AC3E}">
        <p14:creationId xmlns:p14="http://schemas.microsoft.com/office/powerpoint/2010/main" val="3128089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It is not clear exactly when Cabernet Sauvignon was first planted in South Africa but it had already been recommended as a suitable variety by Professor Abraham Perold around 1920.</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1DD6A7-53D3-0A43-84C6-A0173ACE1F68}" type="slidenum">
              <a:rPr lang="en-US" smtClean="0"/>
              <a:t>5</a:t>
            </a:fld>
            <a:endParaRPr lang="en-US"/>
          </a:p>
        </p:txBody>
      </p:sp>
    </p:spTree>
    <p:extLst>
      <p:ext uri="{BB962C8B-B14F-4D97-AF65-F5344CB8AC3E}">
        <p14:creationId xmlns:p14="http://schemas.microsoft.com/office/powerpoint/2010/main" val="1106513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Cabernet Sauvignon has become an increasingly significant variety in the Cape, where it produces red wines with excellent colour and good tannins that develop well with age into spicy, full complex wines.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1DD6A7-53D3-0A43-84C6-A0173ACE1F68}" type="slidenum">
              <a:rPr lang="en-US" smtClean="0"/>
              <a:t>6</a:t>
            </a:fld>
            <a:endParaRPr lang="en-US"/>
          </a:p>
        </p:txBody>
      </p:sp>
    </p:spTree>
    <p:extLst>
      <p:ext uri="{BB962C8B-B14F-4D97-AF65-F5344CB8AC3E}">
        <p14:creationId xmlns:p14="http://schemas.microsoft.com/office/powerpoint/2010/main" val="3631626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Currently Cabernet Sauvignon is the second most planted variety overall (Chenin Blanc takes first position), with total plantings in South Africa at the end of 2013 accounting for 11 658 ha (11.7% of the national vineyard).</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1DD6A7-53D3-0A43-84C6-A0173ACE1F68}" type="slidenum">
              <a:rPr lang="en-US" smtClean="0"/>
              <a:t>7</a:t>
            </a:fld>
            <a:endParaRPr lang="en-US"/>
          </a:p>
        </p:txBody>
      </p:sp>
    </p:spTree>
    <p:extLst>
      <p:ext uri="{BB962C8B-B14F-4D97-AF65-F5344CB8AC3E}">
        <p14:creationId xmlns:p14="http://schemas.microsoft.com/office/powerpoint/2010/main" val="2592923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Cabernet Sauvignon is the most planted red-wine variety, accounting for over a quarter of the hectarage planted to red-wine varieties. The reason for its popularity is due to its adaptability, as it retains a recognisable character even when planted in less suitable locations.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1DD6A7-53D3-0A43-84C6-A0173ACE1F68}" type="slidenum">
              <a:rPr lang="en-US" smtClean="0"/>
              <a:t>8</a:t>
            </a:fld>
            <a:endParaRPr lang="en-US"/>
          </a:p>
        </p:txBody>
      </p:sp>
    </p:spTree>
    <p:extLst>
      <p:ext uri="{BB962C8B-B14F-4D97-AF65-F5344CB8AC3E}">
        <p14:creationId xmlns:p14="http://schemas.microsoft.com/office/powerpoint/2010/main" val="1115319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This noble grape variety is grown in almost all the regions of the Cape but most extensively in Stellenbosch and Paarl. </a:t>
            </a:r>
            <a:endParaRPr lang="en-US" dirty="0"/>
          </a:p>
        </p:txBody>
      </p:sp>
      <p:sp>
        <p:nvSpPr>
          <p:cNvPr id="4" name="Slide Number Placeholder 3"/>
          <p:cNvSpPr>
            <a:spLocks noGrp="1"/>
          </p:cNvSpPr>
          <p:nvPr>
            <p:ph type="sldNum" sz="quarter" idx="10"/>
          </p:nvPr>
        </p:nvSpPr>
        <p:spPr/>
        <p:txBody>
          <a:bodyPr/>
          <a:lstStyle/>
          <a:p>
            <a:fld id="{771DD6A7-53D3-0A43-84C6-A0173ACE1F68}" type="slidenum">
              <a:rPr lang="en-US" smtClean="0"/>
              <a:t>9</a:t>
            </a:fld>
            <a:endParaRPr lang="en-US"/>
          </a:p>
        </p:txBody>
      </p:sp>
    </p:spTree>
    <p:extLst>
      <p:ext uri="{BB962C8B-B14F-4D97-AF65-F5344CB8AC3E}">
        <p14:creationId xmlns:p14="http://schemas.microsoft.com/office/powerpoint/2010/main" val="2997843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EB4C3E92-5D69-5B45-A02E-B4C966346833}" type="datetimeFigureOut">
              <a:rPr lang="en-US" smtClean="0"/>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CB790-BFAC-7244-BD40-69C1BD35BAB3}" type="slidenum">
              <a:rPr lang="en-US" smtClean="0"/>
              <a:t>‹#›</a:t>
            </a:fld>
            <a:endParaRPr lang="en-US"/>
          </a:p>
        </p:txBody>
      </p:sp>
    </p:spTree>
    <p:extLst>
      <p:ext uri="{BB962C8B-B14F-4D97-AF65-F5344CB8AC3E}">
        <p14:creationId xmlns:p14="http://schemas.microsoft.com/office/powerpoint/2010/main" val="2476729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B4C3E92-5D69-5B45-A02E-B4C966346833}" type="datetimeFigureOut">
              <a:rPr lang="en-US" smtClean="0"/>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CB790-BFAC-7244-BD40-69C1BD35BAB3}" type="slidenum">
              <a:rPr lang="en-US" smtClean="0"/>
              <a:t>‹#›</a:t>
            </a:fld>
            <a:endParaRPr lang="en-US"/>
          </a:p>
        </p:txBody>
      </p:sp>
    </p:spTree>
    <p:extLst>
      <p:ext uri="{BB962C8B-B14F-4D97-AF65-F5344CB8AC3E}">
        <p14:creationId xmlns:p14="http://schemas.microsoft.com/office/powerpoint/2010/main" val="473180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B4C3E92-5D69-5B45-A02E-B4C966346833}" type="datetimeFigureOut">
              <a:rPr lang="en-US" smtClean="0"/>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CB790-BFAC-7244-BD40-69C1BD35BAB3}" type="slidenum">
              <a:rPr lang="en-US" smtClean="0"/>
              <a:t>‹#›</a:t>
            </a:fld>
            <a:endParaRPr lang="en-US"/>
          </a:p>
        </p:txBody>
      </p:sp>
    </p:spTree>
    <p:extLst>
      <p:ext uri="{BB962C8B-B14F-4D97-AF65-F5344CB8AC3E}">
        <p14:creationId xmlns:p14="http://schemas.microsoft.com/office/powerpoint/2010/main" val="2000409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B4C3E92-5D69-5B45-A02E-B4C966346833}" type="datetimeFigureOut">
              <a:rPr lang="en-US" smtClean="0"/>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CB790-BFAC-7244-BD40-69C1BD35BAB3}" type="slidenum">
              <a:rPr lang="en-US" smtClean="0"/>
              <a:t>‹#›</a:t>
            </a:fld>
            <a:endParaRPr lang="en-US"/>
          </a:p>
        </p:txBody>
      </p:sp>
    </p:spTree>
    <p:extLst>
      <p:ext uri="{BB962C8B-B14F-4D97-AF65-F5344CB8AC3E}">
        <p14:creationId xmlns:p14="http://schemas.microsoft.com/office/powerpoint/2010/main" val="1173927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EB4C3E92-5D69-5B45-A02E-B4C966346833}" type="datetimeFigureOut">
              <a:rPr lang="en-US" smtClean="0"/>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CB790-BFAC-7244-BD40-69C1BD35BAB3}" type="slidenum">
              <a:rPr lang="en-US" smtClean="0"/>
              <a:t>‹#›</a:t>
            </a:fld>
            <a:endParaRPr lang="en-US"/>
          </a:p>
        </p:txBody>
      </p:sp>
    </p:spTree>
    <p:extLst>
      <p:ext uri="{BB962C8B-B14F-4D97-AF65-F5344CB8AC3E}">
        <p14:creationId xmlns:p14="http://schemas.microsoft.com/office/powerpoint/2010/main" val="233951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EB4C3E92-5D69-5B45-A02E-B4C966346833}" type="datetimeFigureOut">
              <a:rPr lang="en-US" smtClean="0"/>
              <a:t>9/22/2014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CB790-BFAC-7244-BD40-69C1BD35BAB3}" type="slidenum">
              <a:rPr lang="en-US" smtClean="0"/>
              <a:t>‹#›</a:t>
            </a:fld>
            <a:endParaRPr lang="en-US"/>
          </a:p>
        </p:txBody>
      </p:sp>
    </p:spTree>
    <p:extLst>
      <p:ext uri="{BB962C8B-B14F-4D97-AF65-F5344CB8AC3E}">
        <p14:creationId xmlns:p14="http://schemas.microsoft.com/office/powerpoint/2010/main" val="2845394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EB4C3E92-5D69-5B45-A02E-B4C966346833}" type="datetimeFigureOut">
              <a:rPr lang="en-US" smtClean="0"/>
              <a:t>9/22/2014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CCB790-BFAC-7244-BD40-69C1BD35BAB3}" type="slidenum">
              <a:rPr lang="en-US" smtClean="0"/>
              <a:t>‹#›</a:t>
            </a:fld>
            <a:endParaRPr lang="en-US"/>
          </a:p>
        </p:txBody>
      </p:sp>
    </p:spTree>
    <p:extLst>
      <p:ext uri="{BB962C8B-B14F-4D97-AF65-F5344CB8AC3E}">
        <p14:creationId xmlns:p14="http://schemas.microsoft.com/office/powerpoint/2010/main" val="2571754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EB4C3E92-5D69-5B45-A02E-B4C966346833}" type="datetimeFigureOut">
              <a:rPr lang="en-US" smtClean="0"/>
              <a:t>9/22/2014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CCB790-BFAC-7244-BD40-69C1BD35BAB3}" type="slidenum">
              <a:rPr lang="en-US" smtClean="0"/>
              <a:t>‹#›</a:t>
            </a:fld>
            <a:endParaRPr lang="en-US"/>
          </a:p>
        </p:txBody>
      </p:sp>
    </p:spTree>
    <p:extLst>
      <p:ext uri="{BB962C8B-B14F-4D97-AF65-F5344CB8AC3E}">
        <p14:creationId xmlns:p14="http://schemas.microsoft.com/office/powerpoint/2010/main" val="2066204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4C3E92-5D69-5B45-A02E-B4C966346833}" type="datetimeFigureOut">
              <a:rPr lang="en-US" smtClean="0"/>
              <a:t>9/22/2014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CCB790-BFAC-7244-BD40-69C1BD35BAB3}" type="slidenum">
              <a:rPr lang="en-US" smtClean="0"/>
              <a:t>‹#›</a:t>
            </a:fld>
            <a:endParaRPr lang="en-US"/>
          </a:p>
        </p:txBody>
      </p:sp>
    </p:spTree>
    <p:extLst>
      <p:ext uri="{BB962C8B-B14F-4D97-AF65-F5344CB8AC3E}">
        <p14:creationId xmlns:p14="http://schemas.microsoft.com/office/powerpoint/2010/main" val="2240349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B4C3E92-5D69-5B45-A02E-B4C966346833}" type="datetimeFigureOut">
              <a:rPr lang="en-US" smtClean="0"/>
              <a:t>9/22/2014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CB790-BFAC-7244-BD40-69C1BD35BAB3}" type="slidenum">
              <a:rPr lang="en-US" smtClean="0"/>
              <a:t>‹#›</a:t>
            </a:fld>
            <a:endParaRPr lang="en-US"/>
          </a:p>
        </p:txBody>
      </p:sp>
    </p:spTree>
    <p:extLst>
      <p:ext uri="{BB962C8B-B14F-4D97-AF65-F5344CB8AC3E}">
        <p14:creationId xmlns:p14="http://schemas.microsoft.com/office/powerpoint/2010/main" val="1066287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B4C3E92-5D69-5B45-A02E-B4C966346833}" type="datetimeFigureOut">
              <a:rPr lang="en-US" smtClean="0"/>
              <a:t>9/22/2014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CB790-BFAC-7244-BD40-69C1BD35BAB3}" type="slidenum">
              <a:rPr lang="en-US" smtClean="0"/>
              <a:t>‹#›</a:t>
            </a:fld>
            <a:endParaRPr lang="en-US"/>
          </a:p>
        </p:txBody>
      </p:sp>
    </p:spTree>
    <p:extLst>
      <p:ext uri="{BB962C8B-B14F-4D97-AF65-F5344CB8AC3E}">
        <p14:creationId xmlns:p14="http://schemas.microsoft.com/office/powerpoint/2010/main" val="4074638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4C3E92-5D69-5B45-A02E-B4C966346833}" type="datetimeFigureOut">
              <a:rPr lang="en-US" smtClean="0"/>
              <a:t>9/22/2014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CCB790-BFAC-7244-BD40-69C1BD35BAB3}" type="slidenum">
              <a:rPr lang="en-US" smtClean="0"/>
              <a:t>‹#›</a:t>
            </a:fld>
            <a:endParaRPr lang="en-US"/>
          </a:p>
        </p:txBody>
      </p:sp>
    </p:spTree>
    <p:extLst>
      <p:ext uri="{BB962C8B-B14F-4D97-AF65-F5344CB8AC3E}">
        <p14:creationId xmlns:p14="http://schemas.microsoft.com/office/powerpoint/2010/main" val="42272880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file://localhost/Users/ericamoodie/Documents/Updates%20to%20PP/Cabernet%20Sauvignon/Jpegs/long%20dash.jpg" TargetMode="External"/><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abernet Sauvignon.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147851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bernet Sauvignon1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3019787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3498071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bernet Sauvignon1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1344829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bernet Sauvignon1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3342951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bernet Sauvignon1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2549707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long dash.jpg" descr="/Users/ericamoodie/Documents/Updates to PP/Cabernet Sauvignon/Jpegs/long dash.jpg"/>
          <p:cNvPicPr>
            <a:picLocks noChangeAspect="1"/>
          </p:cNvPicPr>
          <p:nvPr/>
        </p:nvPicPr>
        <p:blipFill>
          <a:blip r:embed="rId2" r:link="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1789307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bernet Sauvignon15.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342703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bernet Sauvigno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1547913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bernet Sauvignon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2426125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bernet Sauvignon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2269226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bernet Sauvignon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677375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abernet Sauvignon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1040830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bernet Sauvignon7.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1595103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bernet Sauvignon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2953485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bernet Sauvignon map changes.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6962017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2841</TotalTime>
  <Words>442</Words>
  <Application>Microsoft Office PowerPoint</Application>
  <PresentationFormat>On-screen Show (4:3)</PresentationFormat>
  <Paragraphs>27</Paragraphs>
  <Slides>16</Slides>
  <Notes>14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private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moodie</dc:creator>
  <cp:lastModifiedBy>Hanlie</cp:lastModifiedBy>
  <cp:revision>12</cp:revision>
  <dcterms:created xsi:type="dcterms:W3CDTF">2014-06-24T11:35:35Z</dcterms:created>
  <dcterms:modified xsi:type="dcterms:W3CDTF">2014-09-22T14:26:08Z</dcterms:modified>
</cp:coreProperties>
</file>